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  <p:sldId id="264" r:id="rId10"/>
    <p:sldId id="271" r:id="rId11"/>
    <p:sldId id="272" r:id="rId12"/>
    <p:sldId id="265" r:id="rId13"/>
    <p:sldId id="269" r:id="rId14"/>
    <p:sldId id="266" r:id="rId15"/>
    <p:sldId id="273" r:id="rId16"/>
    <p:sldId id="267" r:id="rId17"/>
    <p:sldId id="268" r:id="rId18"/>
    <p:sldId id="274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680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0647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9242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393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26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809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5610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130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689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1037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11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1262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711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pulec@soubosonohy.cz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hunackova@soubosonohy.cz" TargetMode="External"/><Relationship Id="rId2" Type="http://schemas.openxmlformats.org/officeDocument/2006/relationships/hyperlink" Target="mailto:pospisilova@soubosonoh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kresankova@soubosonohy.cz" TargetMode="External"/><Relationship Id="rId2" Type="http://schemas.openxmlformats.org/officeDocument/2006/relationships/hyperlink" Target="mailto:bar@soubosonoh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nespor@soubosonohy.cz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ekretariat@soubosonohy.cz" TargetMode="External"/><Relationship Id="rId2" Type="http://schemas.openxmlformats.org/officeDocument/2006/relationships/hyperlink" Target="mailto:kostal@soubosonoh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francova@soubosonohy.cz" TargetMode="External"/><Relationship Id="rId2" Type="http://schemas.openxmlformats.org/officeDocument/2006/relationships/hyperlink" Target="mailto:merinsky@soubosonoh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klapalova@soubosonohy.cz" TargetMode="External"/><Relationship Id="rId2" Type="http://schemas.openxmlformats.org/officeDocument/2006/relationships/hyperlink" Target="mailto:vitek@soubosonoh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zukal@soubosonohy.cz" TargetMode="External"/><Relationship Id="rId2" Type="http://schemas.openxmlformats.org/officeDocument/2006/relationships/hyperlink" Target="mailto:kominek@soubosonoh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obotkova@soubosonohy.cz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obkova@soubosonohy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154" y="1670465"/>
            <a:ext cx="6368752" cy="2929880"/>
          </a:xfrm>
        </p:spPr>
        <p:txBody>
          <a:bodyPr/>
          <a:lstStyle/>
          <a:p>
            <a:r>
              <a:rPr lang="cs-CZ" sz="4800" dirty="0" smtClean="0">
                <a:solidFill>
                  <a:schemeClr val="tx1"/>
                </a:solidFill>
              </a:rPr>
              <a:t>STROJNÍ MECHANIK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Kód </a:t>
            </a:r>
            <a:r>
              <a:rPr lang="cs-CZ" dirty="0">
                <a:solidFill>
                  <a:schemeClr val="tx1"/>
                </a:solidFill>
              </a:rPr>
              <a:t>oboru: </a:t>
            </a:r>
            <a:r>
              <a:rPr lang="cs-CZ" dirty="0" smtClean="0">
                <a:solidFill>
                  <a:schemeClr val="tx1"/>
                </a:solidFill>
              </a:rPr>
              <a:t>23-51-H/01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Informace ke studiu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426" y="397762"/>
            <a:ext cx="3784781" cy="1118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Učitel\AppData\Local\Microsoft\Windows\INetCache\IE\NOH8O27W\120px-Sprocket26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36" y="4542951"/>
            <a:ext cx="2016224" cy="1780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Učitel\AppData\Local\Microsoft\Windows\INetCache\IE\NOH8O27W\Sprocket01a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79442"/>
            <a:ext cx="1368152" cy="1923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815713"/>
            <a:ext cx="3775695" cy="2508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061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/>
              <a:t>Úhradu zálohy na stravování lze provést</a:t>
            </a:r>
            <a:r>
              <a:rPr lang="cs-CZ" sz="2200" b="1" dirty="0" smtClean="0"/>
              <a:t>:</a:t>
            </a:r>
          </a:p>
          <a:p>
            <a:pPr marL="0" indent="0">
              <a:buNone/>
            </a:pPr>
            <a:endParaRPr lang="cs-CZ" sz="2200" dirty="0"/>
          </a:p>
          <a:p>
            <a:r>
              <a:rPr lang="cs-CZ" sz="2200" dirty="0"/>
              <a:t>Bankovním převodem na účet č. 62733621, kód banky: 0100, KS:0378. VS: osobní číslo strávníka</a:t>
            </a:r>
          </a:p>
          <a:p>
            <a:r>
              <a:rPr lang="cs-CZ" sz="2200" dirty="0"/>
              <a:t>Složenkou, která bude vydána na požádání v pokladně školní jídelny (pí. Sobková)</a:t>
            </a:r>
          </a:p>
          <a:p>
            <a:r>
              <a:rPr lang="cs-CZ" sz="2200" dirty="0"/>
              <a:t>Úhradou v hotovosti ve výjimečných případech v pokladně školní jídelny (pí. Sobková)</a:t>
            </a:r>
          </a:p>
          <a:p>
            <a:pPr marL="0" indent="0">
              <a:buNone/>
            </a:pPr>
            <a:r>
              <a:rPr lang="cs-CZ" sz="2200" dirty="0"/>
              <a:t> 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3788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269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/>
              <a:t>Cena stravného pro školní rok </a:t>
            </a:r>
            <a:r>
              <a:rPr lang="cs-CZ" sz="2200" b="1" dirty="0" smtClean="0"/>
              <a:t>2023/2024</a:t>
            </a:r>
          </a:p>
          <a:p>
            <a:pPr marL="0" indent="0">
              <a:buNone/>
            </a:pPr>
            <a:endParaRPr lang="cs-CZ" sz="2200" b="1" dirty="0"/>
          </a:p>
          <a:p>
            <a:pPr marL="0" indent="0">
              <a:buNone/>
            </a:pPr>
            <a:r>
              <a:rPr lang="cs-CZ" sz="2200" dirty="0"/>
              <a:t>- snídaně </a:t>
            </a:r>
            <a:r>
              <a:rPr lang="cs-CZ" sz="2200" dirty="0" smtClean="0"/>
              <a:t>- 40,-</a:t>
            </a:r>
            <a:r>
              <a:rPr lang="cs-CZ" sz="2200" dirty="0"/>
              <a:t>Kč</a:t>
            </a:r>
          </a:p>
          <a:p>
            <a:pPr marL="0" indent="0">
              <a:buNone/>
            </a:pPr>
            <a:r>
              <a:rPr lang="cs-CZ" sz="2200" dirty="0"/>
              <a:t>- oběd/ výběr ze 2 jídel/ </a:t>
            </a:r>
            <a:r>
              <a:rPr lang="cs-CZ" sz="2200" dirty="0" smtClean="0"/>
              <a:t>- 45,-</a:t>
            </a:r>
            <a:r>
              <a:rPr lang="cs-CZ" sz="2200" dirty="0"/>
              <a:t>Kč</a:t>
            </a:r>
          </a:p>
          <a:p>
            <a:pPr marL="0" indent="0">
              <a:buNone/>
            </a:pPr>
            <a:r>
              <a:rPr lang="cs-CZ" sz="2200" dirty="0"/>
              <a:t>- v</a:t>
            </a:r>
            <a:r>
              <a:rPr lang="cs-CZ" sz="2200" dirty="0" smtClean="0"/>
              <a:t>ečeře - 40,-Kč</a:t>
            </a:r>
          </a:p>
          <a:p>
            <a:r>
              <a:rPr lang="cs-CZ" sz="2200" dirty="0" smtClean="0"/>
              <a:t>Strava se objednává ISIC kartou přes terminál ve školní jídelně</a:t>
            </a:r>
          </a:p>
          <a:p>
            <a:r>
              <a:rPr lang="cs-CZ" sz="2200" dirty="0" smtClean="0"/>
              <a:t>Internetovou objednávkou na stránkách školy www.soubosonohy.cz</a:t>
            </a:r>
          </a:p>
          <a:p>
            <a:r>
              <a:rPr lang="cs-CZ" sz="2200" dirty="0" smtClean="0"/>
              <a:t>Strávníci si nosí vlastní příbor</a:t>
            </a:r>
            <a:endParaRPr lang="cs-CZ" sz="22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8892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257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Odborný výcvik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sz="2200" b="1" dirty="0" smtClean="0"/>
              <a:t>Vedoucí učitel OV</a:t>
            </a:r>
          </a:p>
          <a:p>
            <a:pPr marL="0" indent="0">
              <a:buNone/>
            </a:pPr>
            <a:endParaRPr lang="cs-CZ" sz="2200" b="1" dirty="0" smtClean="0"/>
          </a:p>
          <a:p>
            <a:pPr marL="0" indent="0">
              <a:buNone/>
            </a:pPr>
            <a:r>
              <a:rPr lang="cs-CZ" sz="2200" dirty="0" smtClean="0"/>
              <a:t>Bc. </a:t>
            </a:r>
            <a:r>
              <a:rPr lang="cs-CZ" sz="2200" smtClean="0"/>
              <a:t>Pulec Martin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Tel: </a:t>
            </a:r>
            <a:r>
              <a:rPr lang="cs-CZ" sz="2200" dirty="0"/>
              <a:t> </a:t>
            </a:r>
            <a:r>
              <a:rPr lang="cs-CZ" sz="2200" dirty="0" smtClean="0"/>
              <a:t> 547 120 783</a:t>
            </a:r>
          </a:p>
          <a:p>
            <a:pPr marL="0" indent="0">
              <a:buNone/>
            </a:pPr>
            <a:r>
              <a:rPr lang="cs-CZ" sz="2200" dirty="0" smtClean="0"/>
              <a:t>       +420 603 463 121</a:t>
            </a:r>
          </a:p>
          <a:p>
            <a:pPr marL="0" indent="0">
              <a:buNone/>
            </a:pPr>
            <a:r>
              <a:rPr lang="cs-CZ" sz="2200" dirty="0" smtClean="0"/>
              <a:t>E-mail: </a:t>
            </a:r>
            <a:r>
              <a:rPr lang="cs-CZ" sz="2200" dirty="0" smtClean="0">
                <a:hlinkClick r:id="rId2"/>
              </a:rPr>
              <a:t>pulec@soubosonohy.cz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Budova D-přízemí</a:t>
            </a:r>
          </a:p>
          <a:p>
            <a:pPr marL="0" indent="0">
              <a:buNone/>
            </a:pPr>
            <a:endParaRPr lang="cs-CZ" sz="25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60648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40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/>
              <a:t>Členění pracovního dne </a:t>
            </a:r>
            <a:r>
              <a:rPr lang="cs-CZ" sz="2200" b="1" dirty="0" smtClean="0"/>
              <a:t>OV pro žáky 1. ročníku</a:t>
            </a:r>
            <a:endParaRPr lang="cs-CZ" sz="2200" b="1" dirty="0"/>
          </a:p>
          <a:p>
            <a:pPr marL="0" indent="0">
              <a:buNone/>
            </a:pPr>
            <a:endParaRPr lang="cs-CZ" sz="2200" dirty="0" smtClean="0"/>
          </a:p>
          <a:p>
            <a:pPr marL="0" indent="0">
              <a:buNone/>
            </a:pPr>
            <a:endParaRPr lang="cs-CZ" sz="2200" dirty="0"/>
          </a:p>
          <a:p>
            <a:r>
              <a:rPr lang="cs-CZ" sz="2200" dirty="0"/>
              <a:t>7.00 zahájení vyučovacího dne odborného výcviku</a:t>
            </a:r>
          </a:p>
          <a:p>
            <a:r>
              <a:rPr lang="cs-CZ" sz="2200" dirty="0"/>
              <a:t>7.00 - 11.00 pracovní vyučování</a:t>
            </a:r>
          </a:p>
          <a:p>
            <a:r>
              <a:rPr lang="cs-CZ" sz="2200" dirty="0"/>
              <a:t>11.00 - 11.30 přestávka</a:t>
            </a:r>
          </a:p>
          <a:p>
            <a:r>
              <a:rPr lang="cs-CZ" sz="2200" dirty="0"/>
              <a:t>11.30 - 13.30 pracovní vyučování</a:t>
            </a:r>
          </a:p>
          <a:p>
            <a:r>
              <a:rPr lang="cs-CZ" sz="2200" dirty="0"/>
              <a:t>13.30 ukončení vyučovacího dne odborného výcviku</a:t>
            </a:r>
          </a:p>
          <a:p>
            <a:endParaRPr lang="cs-CZ" sz="2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22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3800" b="1" dirty="0" smtClean="0"/>
              <a:t>Poradenské pracoviště</a:t>
            </a:r>
          </a:p>
          <a:p>
            <a:pPr marL="0" indent="0">
              <a:buNone/>
            </a:pPr>
            <a:endParaRPr lang="cs-CZ" sz="3500" b="1" dirty="0" smtClean="0"/>
          </a:p>
          <a:p>
            <a:pPr marL="0" indent="0">
              <a:buNone/>
            </a:pPr>
            <a:r>
              <a:rPr lang="cs-CZ" sz="2600" b="1" dirty="0" smtClean="0"/>
              <a:t>Sociální pracovník</a:t>
            </a:r>
          </a:p>
          <a:p>
            <a:pPr marL="0" indent="0">
              <a:buNone/>
            </a:pPr>
            <a:r>
              <a:rPr lang="cs-CZ" sz="2600" dirty="0" smtClean="0"/>
              <a:t>PhDr. Pospíšilová Hana, </a:t>
            </a:r>
            <a:r>
              <a:rPr lang="cs-CZ" sz="2600" dirty="0" err="1" smtClean="0"/>
              <a:t>DiS</a:t>
            </a:r>
            <a:r>
              <a:rPr lang="cs-CZ" sz="2600" dirty="0" smtClean="0"/>
              <a:t>.</a:t>
            </a:r>
          </a:p>
          <a:p>
            <a:pPr marL="0" indent="0">
              <a:buNone/>
            </a:pPr>
            <a:r>
              <a:rPr lang="cs-CZ" sz="2600" dirty="0" smtClean="0"/>
              <a:t>Tel: +420 702 193 137</a:t>
            </a:r>
          </a:p>
          <a:p>
            <a:pPr marL="0" indent="0">
              <a:buNone/>
            </a:pPr>
            <a:r>
              <a:rPr lang="cs-CZ" sz="2600" dirty="0"/>
              <a:t>E</a:t>
            </a:r>
            <a:r>
              <a:rPr lang="cs-CZ" sz="2600" dirty="0" smtClean="0"/>
              <a:t>-mail: </a:t>
            </a:r>
            <a:r>
              <a:rPr lang="cs-CZ" sz="2600" dirty="0" smtClean="0">
                <a:hlinkClick r:id="rId2"/>
              </a:rPr>
              <a:t>pospisilova@soubosonohy.cz</a:t>
            </a:r>
            <a:endParaRPr lang="cs-CZ" sz="2600" dirty="0" smtClean="0"/>
          </a:p>
          <a:p>
            <a:pPr marL="0" indent="0">
              <a:buNone/>
            </a:pPr>
            <a:r>
              <a:rPr lang="cs-CZ" sz="2600" dirty="0" smtClean="0"/>
              <a:t>Budova A - 1.patro, kancelář č. 106</a:t>
            </a:r>
          </a:p>
          <a:p>
            <a:pPr marL="0" indent="0">
              <a:buNone/>
            </a:pPr>
            <a:endParaRPr lang="cs-CZ" sz="2600" dirty="0" smtClean="0"/>
          </a:p>
          <a:p>
            <a:pPr marL="0" indent="0">
              <a:buNone/>
            </a:pPr>
            <a:r>
              <a:rPr lang="cs-CZ" sz="2600" b="1" dirty="0" smtClean="0"/>
              <a:t>Výchovná poradkyně</a:t>
            </a:r>
          </a:p>
          <a:p>
            <a:pPr marL="0" indent="0">
              <a:buNone/>
            </a:pPr>
            <a:r>
              <a:rPr lang="cs-CZ" sz="2600" dirty="0" smtClean="0"/>
              <a:t>PhDr. Huňáčková Jana</a:t>
            </a:r>
          </a:p>
          <a:p>
            <a:pPr marL="0" indent="0">
              <a:buNone/>
            </a:pPr>
            <a:r>
              <a:rPr lang="cs-CZ" sz="2600" dirty="0" smtClean="0"/>
              <a:t>Tel:  547 120 726</a:t>
            </a:r>
          </a:p>
          <a:p>
            <a:pPr marL="0" indent="0">
              <a:buNone/>
            </a:pPr>
            <a:r>
              <a:rPr lang="cs-CZ" sz="2600" dirty="0"/>
              <a:t>E</a:t>
            </a:r>
            <a:r>
              <a:rPr lang="cs-CZ" sz="2600" dirty="0" smtClean="0"/>
              <a:t>-mail: </a:t>
            </a:r>
            <a:r>
              <a:rPr lang="cs-CZ" sz="2600" dirty="0" smtClean="0">
                <a:hlinkClick r:id="rId3"/>
              </a:rPr>
              <a:t>hunackova@soubosonohy.cz</a:t>
            </a:r>
            <a:endParaRPr lang="cs-CZ" sz="2600" dirty="0" smtClean="0"/>
          </a:p>
          <a:p>
            <a:pPr marL="0" indent="0">
              <a:buNone/>
            </a:pPr>
            <a:r>
              <a:rPr lang="cs-CZ" sz="2600" dirty="0" smtClean="0"/>
              <a:t>Budova E - 1.patro, kancelář č. 105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2644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686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/>
              <a:t>Metodik prevence sociálně patologických </a:t>
            </a:r>
            <a:r>
              <a:rPr lang="cs-CZ" sz="2200" b="1" dirty="0" smtClean="0"/>
              <a:t>jevů</a:t>
            </a:r>
          </a:p>
          <a:p>
            <a:pPr marL="0" indent="0">
              <a:buNone/>
            </a:pPr>
            <a:endParaRPr lang="cs-CZ" sz="2700" b="1" dirty="0"/>
          </a:p>
          <a:p>
            <a:pPr marL="0" indent="0">
              <a:buNone/>
            </a:pPr>
            <a:r>
              <a:rPr lang="cs-CZ" sz="2200" dirty="0"/>
              <a:t>Mgr. </a:t>
            </a:r>
            <a:r>
              <a:rPr lang="cs-CZ" sz="2200" dirty="0" smtClean="0"/>
              <a:t>Bár Arnošt</a:t>
            </a:r>
          </a:p>
          <a:p>
            <a:pPr marL="0" indent="0">
              <a:buNone/>
            </a:pPr>
            <a:r>
              <a:rPr lang="cs-CZ" sz="2200" dirty="0" smtClean="0"/>
              <a:t>Tel.  547 </a:t>
            </a:r>
            <a:r>
              <a:rPr lang="cs-CZ" sz="2200" dirty="0"/>
              <a:t>120 </a:t>
            </a:r>
            <a:r>
              <a:rPr lang="cs-CZ" sz="2200" dirty="0" smtClean="0"/>
              <a:t>732</a:t>
            </a:r>
          </a:p>
          <a:p>
            <a:pPr marL="0" indent="0">
              <a:buNone/>
            </a:pPr>
            <a:r>
              <a:rPr lang="cs-CZ" sz="2200" dirty="0"/>
              <a:t>E</a:t>
            </a:r>
            <a:r>
              <a:rPr lang="cs-CZ" sz="2200" dirty="0" smtClean="0"/>
              <a:t>-mail</a:t>
            </a:r>
            <a:r>
              <a:rPr lang="cs-CZ" sz="2200" dirty="0"/>
              <a:t>: </a:t>
            </a:r>
            <a:r>
              <a:rPr lang="cs-CZ" sz="2200" dirty="0">
                <a:hlinkClick r:id="rId2"/>
              </a:rPr>
              <a:t>bar@soubosonohy.cz</a:t>
            </a:r>
            <a:r>
              <a:rPr lang="cs-CZ" sz="2200" dirty="0"/>
              <a:t> 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Budova E-1.patro-kancelář č. 107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dirty="0"/>
              <a:t>Ing. </a:t>
            </a:r>
            <a:r>
              <a:rPr lang="cs-CZ" sz="2200" dirty="0" smtClean="0"/>
              <a:t>Kresánková  Hana</a:t>
            </a:r>
          </a:p>
          <a:p>
            <a:pPr marL="0" indent="0">
              <a:buNone/>
            </a:pPr>
            <a:r>
              <a:rPr lang="cs-CZ" sz="2200" dirty="0" smtClean="0"/>
              <a:t>Tel: 547 </a:t>
            </a:r>
            <a:r>
              <a:rPr lang="cs-CZ" sz="2200" dirty="0"/>
              <a:t>120 </a:t>
            </a:r>
            <a:r>
              <a:rPr lang="cs-CZ" sz="2200" dirty="0" smtClean="0"/>
              <a:t>764</a:t>
            </a:r>
            <a:endParaRPr lang="cs-CZ" sz="2200" dirty="0"/>
          </a:p>
          <a:p>
            <a:pPr marL="0" indent="0">
              <a:buNone/>
            </a:pPr>
            <a:r>
              <a:rPr lang="cs-CZ" sz="2200" dirty="0"/>
              <a:t>E</a:t>
            </a:r>
            <a:r>
              <a:rPr lang="cs-CZ" sz="2200" dirty="0" smtClean="0"/>
              <a:t>-mail</a:t>
            </a:r>
            <a:r>
              <a:rPr lang="cs-CZ" sz="2200" dirty="0"/>
              <a:t>: </a:t>
            </a:r>
            <a:r>
              <a:rPr lang="cs-CZ" sz="2200" dirty="0" smtClean="0">
                <a:hlinkClick r:id="rId3"/>
              </a:rPr>
              <a:t>kresankova@soubosonohy.cz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Budova F-3.patro-kancelář č. 306</a:t>
            </a:r>
            <a:endParaRPr lang="cs-CZ" sz="2200" dirty="0"/>
          </a:p>
          <a:p>
            <a:endParaRPr lang="cs-CZ" sz="25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2932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937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18002"/>
            <a:ext cx="8219256" cy="54353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 smtClean="0"/>
              <a:t>  </a:t>
            </a:r>
            <a:r>
              <a:rPr lang="cs-CZ" b="1" dirty="0" smtClean="0"/>
              <a:t>Informovanost rodičů</a:t>
            </a:r>
          </a:p>
          <a:p>
            <a:r>
              <a:rPr lang="cs-CZ" sz="2200" dirty="0" smtClean="0"/>
              <a:t>Pravidelná </a:t>
            </a:r>
            <a:r>
              <a:rPr lang="cs-CZ" sz="2200" dirty="0"/>
              <a:t>průběžná kontrola výsledků žáka v </a:t>
            </a:r>
            <a:r>
              <a:rPr lang="cs-CZ" sz="2200" b="1" dirty="0" smtClean="0"/>
              <a:t>elektronickém systému </a:t>
            </a:r>
            <a:r>
              <a:rPr lang="cs-CZ" sz="2200" b="1" dirty="0" err="1"/>
              <a:t>E</a:t>
            </a:r>
            <a:r>
              <a:rPr lang="cs-CZ" sz="2200" b="1" dirty="0" err="1" smtClean="0"/>
              <a:t>dookit</a:t>
            </a:r>
            <a:r>
              <a:rPr lang="cs-CZ" sz="2200" b="1" dirty="0" smtClean="0"/>
              <a:t>.</a:t>
            </a:r>
          </a:p>
          <a:p>
            <a:r>
              <a:rPr lang="cs-CZ" sz="2200" b="1" dirty="0" smtClean="0"/>
              <a:t>Dotazy</a:t>
            </a:r>
            <a:r>
              <a:rPr lang="cs-CZ" sz="2200" b="1" dirty="0"/>
              <a:t>, stížnosti nebo problémy </a:t>
            </a:r>
            <a:r>
              <a:rPr lang="cs-CZ" sz="2200" dirty="0"/>
              <a:t>–řeší zástupce </a:t>
            </a:r>
            <a:r>
              <a:rPr lang="cs-CZ" sz="2200" dirty="0" smtClean="0"/>
              <a:t>ředitele </a:t>
            </a:r>
            <a:r>
              <a:rPr lang="cs-CZ" sz="2200" dirty="0"/>
              <a:t>ve spolupráci s třídním učitelem nebo s učitelem odborného výcviku</a:t>
            </a:r>
            <a:r>
              <a:rPr lang="cs-CZ" sz="2200" dirty="0" smtClean="0"/>
              <a:t>.</a:t>
            </a:r>
          </a:p>
          <a:p>
            <a:r>
              <a:rPr lang="cs-CZ" sz="2200" dirty="0"/>
              <a:t>Výsledky klasifikace jsou vedeny pouze </a:t>
            </a:r>
            <a:r>
              <a:rPr lang="cs-CZ" sz="2200" b="1" dirty="0"/>
              <a:t>elektronicky</a:t>
            </a:r>
            <a:r>
              <a:rPr lang="cs-CZ" sz="2200" dirty="0" smtClean="0"/>
              <a:t>.</a:t>
            </a:r>
          </a:p>
          <a:p>
            <a:r>
              <a:rPr lang="cs-CZ" sz="2200" dirty="0" smtClean="0"/>
              <a:t>Omlouvání absence přes systém </a:t>
            </a:r>
            <a:r>
              <a:rPr lang="cs-CZ" sz="2200" dirty="0" err="1"/>
              <a:t>E</a:t>
            </a:r>
            <a:r>
              <a:rPr lang="cs-CZ" sz="2200" dirty="0" err="1" smtClean="0"/>
              <a:t>dookit</a:t>
            </a:r>
            <a:r>
              <a:rPr lang="cs-CZ" sz="2200" dirty="0" smtClean="0"/>
              <a:t>.</a:t>
            </a:r>
          </a:p>
          <a:p>
            <a:r>
              <a:rPr lang="cs-CZ" sz="2200" dirty="0"/>
              <a:t>Heslo pro přihlášení obdrží rodiče od třídního učitele na začátku školního roku na e-mail</a:t>
            </a:r>
            <a:r>
              <a:rPr lang="cs-CZ" sz="2200" dirty="0" smtClean="0"/>
              <a:t>.</a:t>
            </a:r>
          </a:p>
          <a:p>
            <a:r>
              <a:rPr lang="cs-CZ" sz="2200" dirty="0" smtClean="0"/>
              <a:t>Správce </a:t>
            </a:r>
            <a:r>
              <a:rPr lang="cs-CZ" sz="2200" dirty="0" err="1"/>
              <a:t>E</a:t>
            </a:r>
            <a:r>
              <a:rPr lang="cs-CZ" sz="2200" dirty="0" err="1" smtClean="0"/>
              <a:t>dookitu</a:t>
            </a:r>
            <a:r>
              <a:rPr lang="cs-CZ" sz="2200" dirty="0" smtClean="0"/>
              <a:t>- Ing. Nešpor Petr</a:t>
            </a:r>
          </a:p>
          <a:p>
            <a:pPr marL="0" indent="0">
              <a:buNone/>
            </a:pPr>
            <a:r>
              <a:rPr lang="cs-CZ" sz="2200" dirty="0" smtClean="0"/>
              <a:t>     Tel: 547 </a:t>
            </a:r>
            <a:r>
              <a:rPr lang="cs-CZ" sz="2200" dirty="0"/>
              <a:t>120 763 </a:t>
            </a:r>
            <a:r>
              <a:rPr lang="cs-CZ" sz="2200" dirty="0" smtClean="0"/>
              <a:t>, 725 </a:t>
            </a:r>
            <a:r>
              <a:rPr lang="cs-CZ" sz="2200" dirty="0"/>
              <a:t>438 </a:t>
            </a:r>
            <a:r>
              <a:rPr lang="cs-CZ" sz="2200" dirty="0" smtClean="0"/>
              <a:t>050</a:t>
            </a:r>
          </a:p>
          <a:p>
            <a:pPr marL="0" indent="0">
              <a:buNone/>
            </a:pPr>
            <a:r>
              <a:rPr lang="cs-CZ" sz="2200" dirty="0" smtClean="0"/>
              <a:t>     E-mail: </a:t>
            </a:r>
            <a:r>
              <a:rPr lang="cs-CZ" sz="2200" dirty="0" smtClean="0">
                <a:hlinkClick r:id="rId2"/>
              </a:rPr>
              <a:t>nespor@soubosonohy.cz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     Budova F-2.patro, kancelář č. 201</a:t>
            </a:r>
          </a:p>
          <a:p>
            <a:endParaRPr lang="cs-CZ" sz="2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358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32859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12800" b="1" dirty="0" smtClean="0"/>
              <a:t>Nástup do školy</a:t>
            </a:r>
            <a:endParaRPr lang="cs-CZ" sz="6700" b="1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sz="8800" dirty="0" smtClean="0"/>
              <a:t>Žáci </a:t>
            </a:r>
            <a:r>
              <a:rPr lang="cs-CZ" sz="8800" dirty="0"/>
              <a:t>1. ročníků nastupují do školy </a:t>
            </a:r>
            <a:r>
              <a:rPr lang="cs-CZ" sz="8800" dirty="0" smtClean="0"/>
              <a:t>v pondělí</a:t>
            </a:r>
            <a:r>
              <a:rPr lang="cs-CZ" sz="8800" b="1" dirty="0" smtClean="0"/>
              <a:t> </a:t>
            </a:r>
            <a:r>
              <a:rPr lang="cs-CZ" sz="8800" b="1" dirty="0"/>
              <a:t>4</a:t>
            </a:r>
            <a:r>
              <a:rPr lang="cs-CZ" sz="8800" b="1" dirty="0" smtClean="0"/>
              <a:t>. </a:t>
            </a:r>
            <a:r>
              <a:rPr lang="cs-CZ" sz="8800" b="1" dirty="0"/>
              <a:t>září </a:t>
            </a:r>
            <a:r>
              <a:rPr lang="cs-CZ" sz="8800" b="1" dirty="0" smtClean="0"/>
              <a:t>2023</a:t>
            </a:r>
            <a:r>
              <a:rPr lang="cs-CZ" sz="8800" dirty="0" smtClean="0"/>
              <a:t>.</a:t>
            </a:r>
            <a:endParaRPr lang="cs-CZ" sz="8800" dirty="0"/>
          </a:p>
          <a:p>
            <a:r>
              <a:rPr lang="cs-CZ" sz="8800" dirty="0"/>
              <a:t>Slavnostní zahájení proběhne </a:t>
            </a:r>
            <a:r>
              <a:rPr lang="cs-CZ" sz="8800" b="1" dirty="0" smtClean="0"/>
              <a:t>v  8:00 hod. </a:t>
            </a:r>
            <a:r>
              <a:rPr lang="cs-CZ" sz="8800" dirty="0" smtClean="0"/>
              <a:t>ve </a:t>
            </a:r>
            <a:r>
              <a:rPr lang="cs-CZ" sz="8800" dirty="0"/>
              <a:t>školní jídelně. </a:t>
            </a:r>
          </a:p>
          <a:p>
            <a:r>
              <a:rPr lang="cs-CZ" sz="8800" b="1" dirty="0"/>
              <a:t>Seznamy žáků </a:t>
            </a:r>
            <a:r>
              <a:rPr lang="cs-CZ" sz="8800" dirty="0"/>
              <a:t>s rozdělením do tříd  budou umístěny </a:t>
            </a:r>
            <a:r>
              <a:rPr lang="cs-CZ" sz="8800" b="1" dirty="0"/>
              <a:t>u</a:t>
            </a:r>
            <a:r>
              <a:rPr lang="cs-CZ" sz="8800" b="1" dirty="0" smtClean="0"/>
              <a:t> </a:t>
            </a:r>
            <a:r>
              <a:rPr lang="cs-CZ" sz="8800" b="1" dirty="0"/>
              <a:t>vchodu do </a:t>
            </a:r>
            <a:r>
              <a:rPr lang="cs-CZ" sz="8800" b="1" dirty="0" smtClean="0"/>
              <a:t>areálu </a:t>
            </a:r>
            <a:r>
              <a:rPr lang="cs-CZ" sz="8800" b="1" dirty="0"/>
              <a:t>školy</a:t>
            </a:r>
            <a:r>
              <a:rPr lang="cs-CZ" sz="8800" dirty="0" smtClean="0"/>
              <a:t>.</a:t>
            </a:r>
          </a:p>
          <a:p>
            <a:pPr marL="0" indent="0">
              <a:buNone/>
            </a:pPr>
            <a:r>
              <a:rPr lang="cs-CZ" sz="8800" dirty="0" smtClean="0"/>
              <a:t>Na začátek školního roku nachystat</a:t>
            </a:r>
          </a:p>
          <a:p>
            <a:r>
              <a:rPr lang="pl-PL" sz="8800" dirty="0" smtClean="0"/>
              <a:t>2x </a:t>
            </a:r>
            <a:r>
              <a:rPr lang="pl-PL" sz="8800" dirty="0"/>
              <a:t>visací zámek na skříňku do </a:t>
            </a:r>
            <a:r>
              <a:rPr lang="pl-PL" sz="8800" dirty="0" smtClean="0"/>
              <a:t>šatny v TV a OV</a:t>
            </a:r>
          </a:p>
          <a:p>
            <a:r>
              <a:rPr lang="pl-PL" sz="8800" dirty="0" smtClean="0"/>
              <a:t>Sešity A4 čtverečkovaný /445/- 7 ks</a:t>
            </a:r>
          </a:p>
          <a:p>
            <a:r>
              <a:rPr lang="pl-PL" sz="8800" dirty="0"/>
              <a:t> </a:t>
            </a:r>
            <a:r>
              <a:rPr lang="pl-PL" sz="8800" dirty="0" smtClean="0"/>
              <a:t>          A4 bez linek /460/-2 ks</a:t>
            </a:r>
          </a:p>
          <a:p>
            <a:r>
              <a:rPr lang="pl-PL" sz="8800" dirty="0"/>
              <a:t> </a:t>
            </a:r>
            <a:r>
              <a:rPr lang="pl-PL" sz="8800" dirty="0" smtClean="0"/>
              <a:t>          A5 linkovaný – 2 ks</a:t>
            </a:r>
          </a:p>
          <a:p>
            <a:r>
              <a:rPr lang="pl-PL" sz="8800" dirty="0"/>
              <a:t> </a:t>
            </a:r>
            <a:r>
              <a:rPr lang="pl-PL" sz="8800" dirty="0" smtClean="0"/>
              <a:t>          A4 linkovaný /444/- 1ks</a:t>
            </a:r>
          </a:p>
          <a:p>
            <a:r>
              <a:rPr lang="pl-PL" sz="8800" dirty="0" smtClean="0"/>
              <a:t>Anglický jazyk-možnost zakoupení učebnic a pracovních sešitů ve škole na začátku školního roku- sada- cca 632,- Kč.</a:t>
            </a:r>
          </a:p>
          <a:p>
            <a:r>
              <a:rPr lang="cs-CZ" sz="8800" dirty="0" smtClean="0"/>
              <a:t>Matematika - možnost zakoupit pracovní sešit ve škole – cca 360,-Kč</a:t>
            </a:r>
          </a:p>
          <a:p>
            <a:r>
              <a:rPr lang="cs-CZ" sz="8800" dirty="0" smtClean="0"/>
              <a:t>Ostatní </a:t>
            </a:r>
            <a:r>
              <a:rPr lang="cs-CZ" sz="8800" dirty="0"/>
              <a:t>informace obdrží žáci při nástupu do školy.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0644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754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4100" b="1" dirty="0" smtClean="0"/>
              <a:t>Vyučované předměty v 1. ročníku</a:t>
            </a:r>
          </a:p>
          <a:p>
            <a:pPr marL="0" indent="0">
              <a:buNone/>
            </a:pPr>
            <a:endParaRPr lang="cs-CZ" sz="4100" b="1" dirty="0" smtClean="0"/>
          </a:p>
          <a:p>
            <a:pPr marL="0" indent="0">
              <a:buNone/>
            </a:pPr>
            <a:r>
              <a:rPr lang="cs-CZ" sz="2800" dirty="0" smtClean="0"/>
              <a:t>Všeobecné                                                         Odborné  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Český jazyk a literatura                                    Technická dokumentace</a:t>
            </a:r>
          </a:p>
          <a:p>
            <a:pPr marL="0" indent="0">
              <a:buNone/>
            </a:pPr>
            <a:r>
              <a:rPr lang="cs-CZ" sz="2800" dirty="0"/>
              <a:t>C</a:t>
            </a:r>
            <a:r>
              <a:rPr lang="cs-CZ" sz="2800" dirty="0" smtClean="0"/>
              <a:t>izí jazyk                                                             Strojírenská technologie</a:t>
            </a:r>
          </a:p>
          <a:p>
            <a:pPr marL="0" indent="0">
              <a:buNone/>
            </a:pPr>
            <a:r>
              <a:rPr lang="cs-CZ" sz="2800" dirty="0" smtClean="0"/>
              <a:t>Občanská nauka                                                Strojnictví</a:t>
            </a:r>
          </a:p>
          <a:p>
            <a:pPr marL="0" indent="0">
              <a:buNone/>
            </a:pPr>
            <a:r>
              <a:rPr lang="cs-CZ" sz="2800" dirty="0" smtClean="0"/>
              <a:t>Fyzika                                                                  Technologie</a:t>
            </a:r>
          </a:p>
          <a:p>
            <a:pPr marL="0" indent="0">
              <a:buNone/>
            </a:pPr>
            <a:r>
              <a:rPr lang="cs-CZ" sz="2800" dirty="0" smtClean="0"/>
              <a:t>Chemie                                                               Odborný výcvik</a:t>
            </a:r>
          </a:p>
          <a:p>
            <a:pPr marL="0" indent="0">
              <a:buNone/>
            </a:pPr>
            <a:r>
              <a:rPr lang="cs-CZ" sz="2800" dirty="0" smtClean="0"/>
              <a:t>Člověk a příroda</a:t>
            </a:r>
          </a:p>
          <a:p>
            <a:pPr marL="0" indent="0">
              <a:buNone/>
            </a:pPr>
            <a:r>
              <a:rPr lang="cs-CZ" sz="2800" dirty="0" smtClean="0"/>
              <a:t>Matematika</a:t>
            </a:r>
          </a:p>
          <a:p>
            <a:pPr marL="0" indent="0">
              <a:buNone/>
            </a:pPr>
            <a:r>
              <a:rPr lang="cs-CZ" sz="2800" dirty="0" smtClean="0"/>
              <a:t>Tělesná výchova</a:t>
            </a:r>
          </a:p>
          <a:p>
            <a:pPr marL="0" indent="0">
              <a:buNone/>
            </a:pPr>
            <a:r>
              <a:rPr lang="cs-CZ" sz="2800" dirty="0" smtClean="0"/>
              <a:t>Informatika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3500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845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</a:t>
            </a:r>
            <a:r>
              <a:rPr lang="cs-CZ" b="1" dirty="0" smtClean="0"/>
              <a:t>Adresa školy</a:t>
            </a:r>
          </a:p>
          <a:p>
            <a:pPr marL="0" indent="0" algn="ctr">
              <a:buNone/>
            </a:pPr>
            <a:endParaRPr lang="cs-CZ" dirty="0"/>
          </a:p>
          <a:p>
            <a:pPr marL="0" indent="0">
              <a:buNone/>
            </a:pPr>
            <a:r>
              <a:rPr lang="cs-CZ" sz="2500" dirty="0" smtClean="0"/>
              <a:t>                         Střední škola stavebních řemesel,</a:t>
            </a:r>
          </a:p>
          <a:p>
            <a:pPr marL="0" indent="0"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                       příspěvková organizace,</a:t>
            </a:r>
          </a:p>
          <a:p>
            <a:pPr marL="0" indent="0"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                                 Pražská 636/38b</a:t>
            </a:r>
          </a:p>
          <a:p>
            <a:pPr marL="0" indent="0"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                      642 </a:t>
            </a:r>
            <a:r>
              <a:rPr lang="cs-CZ" sz="2500" dirty="0"/>
              <a:t>00 Brno </a:t>
            </a:r>
            <a:r>
              <a:rPr lang="cs-CZ" sz="2500" dirty="0" smtClean="0"/>
              <a:t>– Bosonohy</a:t>
            </a:r>
          </a:p>
          <a:p>
            <a:pPr marL="0" indent="0" algn="ctr">
              <a:buNone/>
            </a:pPr>
            <a:r>
              <a:rPr lang="cs-CZ" sz="2500" dirty="0" smtClean="0"/>
              <a:t>      </a:t>
            </a:r>
            <a:endParaRPr lang="cs-CZ" sz="25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48679"/>
            <a:ext cx="2714567" cy="802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361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511256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cs-CZ" dirty="0" smtClean="0"/>
              <a:t>  </a:t>
            </a:r>
            <a:r>
              <a:rPr lang="cs-CZ" sz="9800" b="1" dirty="0" smtClean="0"/>
              <a:t>Ředitel </a:t>
            </a:r>
            <a:r>
              <a:rPr lang="cs-CZ" sz="9800" b="1" dirty="0" smtClean="0"/>
              <a:t>školy</a:t>
            </a:r>
          </a:p>
          <a:p>
            <a:pPr marL="0" indent="0">
              <a:buNone/>
            </a:pPr>
            <a:endParaRPr lang="cs-CZ" sz="8000" dirty="0" smtClean="0"/>
          </a:p>
          <a:p>
            <a:pPr marL="0" indent="0">
              <a:buNone/>
            </a:pPr>
            <a:r>
              <a:rPr lang="cs-CZ" sz="8000" dirty="0" smtClean="0"/>
              <a:t> </a:t>
            </a:r>
            <a:r>
              <a:rPr lang="cs-CZ" sz="8000" b="1" dirty="0" smtClean="0"/>
              <a:t>Ing. Jiří KOŠŤÁL</a:t>
            </a:r>
          </a:p>
          <a:p>
            <a:pPr marL="0" indent="0">
              <a:buNone/>
            </a:pPr>
            <a:r>
              <a:rPr lang="cs-CZ" sz="5500"/>
              <a:t> </a:t>
            </a:r>
            <a:r>
              <a:rPr lang="cs-CZ" sz="5500" smtClean="0"/>
              <a:t> </a:t>
            </a:r>
            <a:r>
              <a:rPr lang="cs-CZ" sz="5500" smtClean="0"/>
              <a:t>   </a:t>
            </a:r>
            <a:endParaRPr lang="cs-CZ" sz="5500" dirty="0" smtClean="0"/>
          </a:p>
          <a:p>
            <a:pPr marL="0" indent="0">
              <a:buNone/>
            </a:pPr>
            <a:r>
              <a:rPr lang="cs-CZ" sz="6800" dirty="0" smtClean="0"/>
              <a:t> Telefon</a:t>
            </a:r>
            <a:r>
              <a:rPr lang="cs-CZ" sz="6800" dirty="0" smtClean="0"/>
              <a:t>: </a:t>
            </a:r>
            <a:r>
              <a:rPr lang="cs-CZ" sz="6800" dirty="0"/>
              <a:t> </a:t>
            </a:r>
            <a:r>
              <a:rPr lang="cs-CZ" sz="6800" dirty="0" smtClean="0"/>
              <a:t> 547 120 655</a:t>
            </a:r>
          </a:p>
          <a:p>
            <a:pPr marL="0" indent="0">
              <a:buNone/>
            </a:pPr>
            <a:r>
              <a:rPr lang="cs-CZ" sz="6800" dirty="0"/>
              <a:t> </a:t>
            </a:r>
            <a:r>
              <a:rPr lang="cs-CZ" sz="6800" dirty="0" smtClean="0"/>
              <a:t>               </a:t>
            </a:r>
            <a:r>
              <a:rPr lang="cs-CZ" sz="6800" dirty="0"/>
              <a:t> </a:t>
            </a:r>
            <a:r>
              <a:rPr lang="cs-CZ" sz="6800" dirty="0" smtClean="0"/>
              <a:t>+420 603 464 665</a:t>
            </a:r>
          </a:p>
          <a:p>
            <a:pPr marL="0" indent="0">
              <a:buNone/>
            </a:pPr>
            <a:r>
              <a:rPr lang="cs-CZ" sz="6800" dirty="0" smtClean="0"/>
              <a:t>  E-mail: </a:t>
            </a:r>
            <a:r>
              <a:rPr lang="cs-CZ" sz="6800" dirty="0" smtClean="0">
                <a:hlinkClick r:id="rId2"/>
              </a:rPr>
              <a:t>kostal@soubosonohy.cz</a:t>
            </a:r>
            <a:endParaRPr lang="cs-CZ" sz="6800" dirty="0" smtClean="0"/>
          </a:p>
          <a:p>
            <a:pPr marL="0" indent="0">
              <a:buNone/>
            </a:pPr>
            <a:r>
              <a:rPr lang="cs-CZ" sz="6800" dirty="0" smtClean="0"/>
              <a:t>   </a:t>
            </a:r>
          </a:p>
          <a:p>
            <a:pPr marL="0" indent="0">
              <a:buNone/>
            </a:pPr>
            <a:r>
              <a:rPr lang="cs-CZ" sz="6800" dirty="0" smtClean="0"/>
              <a:t>  </a:t>
            </a:r>
            <a:r>
              <a:rPr lang="cs-CZ" sz="6800" b="1" dirty="0" smtClean="0"/>
              <a:t>Asistentka ředitele</a:t>
            </a:r>
          </a:p>
          <a:p>
            <a:pPr marL="0" indent="0">
              <a:buNone/>
            </a:pPr>
            <a:r>
              <a:rPr lang="cs-CZ" sz="6800" dirty="0" smtClean="0"/>
              <a:t>  Nováková Jana</a:t>
            </a:r>
          </a:p>
          <a:p>
            <a:pPr marL="0" indent="0">
              <a:buNone/>
            </a:pPr>
            <a:r>
              <a:rPr lang="cs-CZ" sz="6800" dirty="0" smtClean="0"/>
              <a:t>  Telefon</a:t>
            </a:r>
            <a:r>
              <a:rPr lang="cs-CZ" sz="6800" dirty="0"/>
              <a:t>: </a:t>
            </a:r>
            <a:r>
              <a:rPr lang="cs-CZ" sz="6800" dirty="0" smtClean="0"/>
              <a:t> </a:t>
            </a:r>
            <a:r>
              <a:rPr lang="cs-CZ" sz="6800" dirty="0"/>
              <a:t>547 120 661, +420 602 123 156</a:t>
            </a:r>
            <a:r>
              <a:rPr lang="cs-CZ" sz="6800" dirty="0" smtClean="0"/>
              <a:t>,</a:t>
            </a:r>
          </a:p>
          <a:p>
            <a:pPr marL="0" indent="0">
              <a:buNone/>
            </a:pPr>
            <a:r>
              <a:rPr lang="cs-CZ" sz="6800" dirty="0"/>
              <a:t> </a:t>
            </a:r>
            <a:r>
              <a:rPr lang="cs-CZ" sz="6800" dirty="0" smtClean="0"/>
              <a:t> </a:t>
            </a:r>
            <a:r>
              <a:rPr lang="cs-CZ" sz="6800" dirty="0"/>
              <a:t>E</a:t>
            </a:r>
            <a:r>
              <a:rPr lang="cs-CZ" sz="6800" dirty="0" smtClean="0"/>
              <a:t>-mail</a:t>
            </a:r>
            <a:r>
              <a:rPr lang="cs-CZ" sz="6800" dirty="0"/>
              <a:t>: </a:t>
            </a:r>
            <a:r>
              <a:rPr lang="cs-CZ" sz="6800" dirty="0" smtClean="0"/>
              <a:t> </a:t>
            </a:r>
            <a:r>
              <a:rPr lang="cs-CZ" sz="6800" u="sng" dirty="0" smtClean="0">
                <a:hlinkClick r:id="rId3"/>
              </a:rPr>
              <a:t>sekretariat@soubosonohy.cz</a:t>
            </a:r>
            <a:endParaRPr lang="cs-CZ" sz="6800" dirty="0"/>
          </a:p>
          <a:p>
            <a:pPr marL="0" indent="0">
              <a:buNone/>
            </a:pPr>
            <a:r>
              <a:rPr lang="cs-CZ" sz="6800" dirty="0" smtClean="0"/>
              <a:t>  Budova </a:t>
            </a:r>
            <a:r>
              <a:rPr lang="cs-CZ" sz="6800" dirty="0"/>
              <a:t>A-přízemí</a:t>
            </a:r>
          </a:p>
          <a:p>
            <a:pPr marL="0" indent="0">
              <a:buNone/>
            </a:pPr>
            <a:endParaRPr lang="cs-CZ" sz="6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248892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238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124744"/>
            <a:ext cx="8229600" cy="503001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4600" b="1" dirty="0" smtClean="0"/>
              <a:t>Zástupce ředitele pro teoretické vyučování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sz="3100" dirty="0" smtClean="0"/>
              <a:t>Mgr. Měřinský Zdeněk  </a:t>
            </a:r>
          </a:p>
          <a:p>
            <a:pPr marL="0" indent="0">
              <a:buNone/>
            </a:pPr>
            <a:r>
              <a:rPr lang="cs-CZ" sz="3100" dirty="0" smtClean="0"/>
              <a:t>Tel:   547 120 747</a:t>
            </a:r>
          </a:p>
          <a:p>
            <a:pPr marL="0" indent="0">
              <a:buNone/>
            </a:pPr>
            <a:r>
              <a:rPr lang="cs-CZ" sz="3100" dirty="0"/>
              <a:t> </a:t>
            </a:r>
            <a:r>
              <a:rPr lang="cs-CZ" sz="3100" dirty="0" smtClean="0"/>
              <a:t>      +420 720 948 120</a:t>
            </a:r>
          </a:p>
          <a:p>
            <a:pPr marL="0" indent="0">
              <a:buNone/>
            </a:pPr>
            <a:r>
              <a:rPr lang="cs-CZ" sz="3100" dirty="0"/>
              <a:t>E</a:t>
            </a:r>
            <a:r>
              <a:rPr lang="cs-CZ" sz="3100" dirty="0" smtClean="0"/>
              <a:t>-mail: </a:t>
            </a:r>
            <a:r>
              <a:rPr lang="cs-CZ" sz="3100" dirty="0" smtClean="0">
                <a:hlinkClick r:id="rId2"/>
              </a:rPr>
              <a:t>merinsky@soubosonohy.cz</a:t>
            </a:r>
            <a:endParaRPr lang="cs-CZ" sz="3100" dirty="0" smtClean="0"/>
          </a:p>
          <a:p>
            <a:pPr marL="0" indent="0">
              <a:buNone/>
            </a:pPr>
            <a:r>
              <a:rPr lang="cs-CZ" sz="3100" dirty="0" smtClean="0"/>
              <a:t>Budova F- 2. patro, kancelář č. 204</a:t>
            </a:r>
          </a:p>
          <a:p>
            <a:pPr marL="0" indent="0">
              <a:buNone/>
            </a:pPr>
            <a:endParaRPr lang="cs-CZ" sz="3100" dirty="0" smtClean="0"/>
          </a:p>
          <a:p>
            <a:pPr marL="0" indent="0">
              <a:buNone/>
            </a:pPr>
            <a:r>
              <a:rPr lang="cs-CZ" sz="3100" b="1" dirty="0" smtClean="0"/>
              <a:t>Asistentka zástupce ředitele</a:t>
            </a:r>
          </a:p>
          <a:p>
            <a:pPr marL="0" indent="0">
              <a:buNone/>
            </a:pPr>
            <a:r>
              <a:rPr lang="cs-CZ" sz="3100" dirty="0" smtClean="0"/>
              <a:t>Francová Eva </a:t>
            </a:r>
            <a:r>
              <a:rPr lang="cs-CZ" sz="3100" dirty="0" err="1" smtClean="0"/>
              <a:t>DiS</a:t>
            </a:r>
            <a:r>
              <a:rPr lang="cs-CZ" sz="3100" dirty="0" smtClean="0"/>
              <a:t>.</a:t>
            </a:r>
          </a:p>
          <a:p>
            <a:pPr marL="0" indent="0">
              <a:buNone/>
            </a:pPr>
            <a:r>
              <a:rPr lang="cs-CZ" sz="3100" dirty="0" smtClean="0"/>
              <a:t>Tel: </a:t>
            </a:r>
            <a:r>
              <a:rPr lang="cs-CZ" sz="3100" dirty="0"/>
              <a:t> </a:t>
            </a:r>
            <a:r>
              <a:rPr lang="cs-CZ" sz="3100" dirty="0" smtClean="0"/>
              <a:t> 547 120 724</a:t>
            </a:r>
          </a:p>
          <a:p>
            <a:pPr marL="0" indent="0">
              <a:buNone/>
            </a:pPr>
            <a:r>
              <a:rPr lang="cs-CZ" sz="3100" dirty="0"/>
              <a:t>E</a:t>
            </a:r>
            <a:r>
              <a:rPr lang="cs-CZ" sz="3100" dirty="0" smtClean="0"/>
              <a:t>-mail: </a:t>
            </a:r>
            <a:r>
              <a:rPr lang="cs-CZ" sz="3100" dirty="0" smtClean="0">
                <a:hlinkClick r:id="rId3"/>
              </a:rPr>
              <a:t>francova@soubosonohy.cz</a:t>
            </a:r>
            <a:endParaRPr lang="cs-CZ" sz="3100" dirty="0" smtClean="0"/>
          </a:p>
          <a:p>
            <a:pPr marL="0" indent="0">
              <a:buNone/>
            </a:pPr>
            <a:r>
              <a:rPr lang="cs-CZ" sz="3100" dirty="0" smtClean="0"/>
              <a:t>Budova E- 1.patro, kancelář č. 102</a:t>
            </a:r>
            <a:endParaRPr lang="cs-CZ" sz="31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218068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875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496855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6700" b="1" dirty="0" smtClean="0"/>
              <a:t>Zástupce ředitele pro odborný výcvik</a:t>
            </a:r>
          </a:p>
          <a:p>
            <a:pPr marL="0" indent="0">
              <a:buNone/>
            </a:pPr>
            <a:endParaRPr lang="cs-CZ" sz="3800" b="1" dirty="0" smtClean="0"/>
          </a:p>
          <a:p>
            <a:pPr marL="0" indent="0">
              <a:buNone/>
            </a:pPr>
            <a:r>
              <a:rPr lang="cs-CZ" sz="4600" dirty="0" smtClean="0"/>
              <a:t>Mgr. Vítek Petr</a:t>
            </a:r>
          </a:p>
          <a:p>
            <a:pPr marL="0" indent="0">
              <a:buNone/>
            </a:pPr>
            <a:r>
              <a:rPr lang="cs-CZ" sz="4600" dirty="0" smtClean="0"/>
              <a:t>Tel: </a:t>
            </a:r>
            <a:r>
              <a:rPr lang="cs-CZ" sz="4600" dirty="0"/>
              <a:t> </a:t>
            </a:r>
            <a:r>
              <a:rPr lang="cs-CZ" sz="4600" dirty="0" smtClean="0"/>
              <a:t> 547 120 663</a:t>
            </a:r>
          </a:p>
          <a:p>
            <a:pPr marL="0" indent="0">
              <a:buNone/>
            </a:pPr>
            <a:r>
              <a:rPr lang="cs-CZ" sz="4600" dirty="0"/>
              <a:t> </a:t>
            </a:r>
            <a:r>
              <a:rPr lang="cs-CZ" sz="4600" dirty="0" smtClean="0"/>
              <a:t>      +420 601 161 350</a:t>
            </a:r>
          </a:p>
          <a:p>
            <a:pPr marL="0" indent="0">
              <a:buNone/>
            </a:pPr>
            <a:r>
              <a:rPr lang="cs-CZ" sz="4600" dirty="0"/>
              <a:t>E</a:t>
            </a:r>
            <a:r>
              <a:rPr lang="cs-CZ" sz="4600" dirty="0" smtClean="0"/>
              <a:t>-mail: </a:t>
            </a:r>
            <a:r>
              <a:rPr lang="cs-CZ" sz="4600" dirty="0" smtClean="0">
                <a:hlinkClick r:id="rId2"/>
              </a:rPr>
              <a:t>vitek@soubosonohy.cz</a:t>
            </a:r>
            <a:endParaRPr lang="cs-CZ" sz="4600" dirty="0" smtClean="0"/>
          </a:p>
          <a:p>
            <a:pPr marL="0" indent="0">
              <a:buNone/>
            </a:pPr>
            <a:r>
              <a:rPr lang="cs-CZ" sz="4600" dirty="0" smtClean="0"/>
              <a:t>Budova A-přízemí</a:t>
            </a:r>
          </a:p>
          <a:p>
            <a:pPr marL="0" indent="0">
              <a:buNone/>
            </a:pPr>
            <a:endParaRPr lang="cs-CZ" sz="4600" dirty="0" smtClean="0"/>
          </a:p>
          <a:p>
            <a:pPr marL="0" indent="0">
              <a:buNone/>
            </a:pPr>
            <a:r>
              <a:rPr lang="cs-CZ" sz="4600" b="1" dirty="0" smtClean="0"/>
              <a:t>Referentka matriky a odborného výcviku</a:t>
            </a:r>
          </a:p>
          <a:p>
            <a:pPr marL="0" indent="0">
              <a:buNone/>
            </a:pPr>
            <a:r>
              <a:rPr lang="cs-CZ" sz="4600" dirty="0" smtClean="0"/>
              <a:t>Ing. Klapalová Karolína</a:t>
            </a:r>
          </a:p>
          <a:p>
            <a:pPr marL="0" indent="0">
              <a:buNone/>
            </a:pPr>
            <a:r>
              <a:rPr lang="cs-CZ" sz="4600" dirty="0" smtClean="0"/>
              <a:t>Tel:   547 120 781</a:t>
            </a:r>
          </a:p>
          <a:p>
            <a:pPr marL="0" indent="0">
              <a:buNone/>
            </a:pPr>
            <a:r>
              <a:rPr lang="cs-CZ" sz="4600" dirty="0"/>
              <a:t> </a:t>
            </a:r>
            <a:r>
              <a:rPr lang="cs-CZ" sz="4600" dirty="0" smtClean="0"/>
              <a:t>      +420 725 897 403</a:t>
            </a:r>
          </a:p>
          <a:p>
            <a:pPr marL="0" indent="0">
              <a:buNone/>
            </a:pPr>
            <a:r>
              <a:rPr lang="cs-CZ" sz="4600" dirty="0" smtClean="0"/>
              <a:t>E-mail: </a:t>
            </a:r>
            <a:r>
              <a:rPr lang="cs-CZ" sz="4600" dirty="0" smtClean="0">
                <a:hlinkClick r:id="rId3"/>
              </a:rPr>
              <a:t>klapalova@soubosonohy.cz</a:t>
            </a:r>
            <a:endParaRPr lang="cs-CZ" sz="4600" dirty="0" smtClean="0"/>
          </a:p>
          <a:p>
            <a:pPr marL="0" indent="0">
              <a:buNone/>
            </a:pPr>
            <a:r>
              <a:rPr lang="cs-CZ" sz="4600" dirty="0" smtClean="0"/>
              <a:t>Budova A-přízemí</a:t>
            </a:r>
            <a:endParaRPr lang="cs-CZ" sz="46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48892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03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9685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500" b="1" dirty="0" smtClean="0"/>
              <a:t>Zástupce ředitele pro výchovu mimo vyučování</a:t>
            </a:r>
          </a:p>
          <a:p>
            <a:pPr marL="0" indent="0">
              <a:buNone/>
            </a:pPr>
            <a:endParaRPr lang="cs-CZ" sz="3500" b="1" dirty="0" smtClean="0"/>
          </a:p>
          <a:p>
            <a:pPr marL="0" indent="0">
              <a:buNone/>
            </a:pPr>
            <a:r>
              <a:rPr lang="cs-CZ" sz="2400" dirty="0" smtClean="0"/>
              <a:t>Mgr. Komínek Roman</a:t>
            </a:r>
          </a:p>
          <a:p>
            <a:pPr marL="0" indent="0">
              <a:buNone/>
            </a:pPr>
            <a:r>
              <a:rPr lang="cs-CZ" sz="2400" dirty="0" smtClean="0"/>
              <a:t>Tel: </a:t>
            </a:r>
            <a:r>
              <a:rPr lang="cs-CZ" sz="2400" dirty="0"/>
              <a:t> </a:t>
            </a:r>
            <a:r>
              <a:rPr lang="cs-CZ" sz="2400" dirty="0" smtClean="0"/>
              <a:t> 547 120 641</a:t>
            </a:r>
          </a:p>
          <a:p>
            <a:pPr marL="0" indent="0">
              <a:buNone/>
            </a:pPr>
            <a:r>
              <a:rPr lang="cs-CZ" sz="2400" dirty="0" smtClean="0"/>
              <a:t>      </a:t>
            </a:r>
            <a:r>
              <a:rPr lang="cs-CZ" sz="2400" dirty="0"/>
              <a:t> </a:t>
            </a:r>
            <a:r>
              <a:rPr lang="cs-CZ" sz="2400" dirty="0" smtClean="0"/>
              <a:t>+420 727 852 003</a:t>
            </a:r>
          </a:p>
          <a:p>
            <a:pPr marL="0" indent="0">
              <a:buNone/>
            </a:pPr>
            <a:r>
              <a:rPr lang="cs-CZ" sz="2400" dirty="0" smtClean="0"/>
              <a:t>E-mail: </a:t>
            </a:r>
            <a:r>
              <a:rPr lang="cs-CZ" sz="2400" dirty="0" smtClean="0">
                <a:hlinkClick r:id="rId2"/>
              </a:rPr>
              <a:t>kominek@soubosonohy.cz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Budova A-přízemí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b="1" dirty="0" smtClean="0"/>
              <a:t>Vedoucí vychovatel</a:t>
            </a:r>
          </a:p>
          <a:p>
            <a:pPr marL="0" indent="0">
              <a:buNone/>
            </a:pPr>
            <a:r>
              <a:rPr lang="cs-CZ" sz="2400" dirty="0" smtClean="0"/>
              <a:t>Mgr. Zukal Petr</a:t>
            </a:r>
          </a:p>
          <a:p>
            <a:pPr marL="0" indent="0">
              <a:buNone/>
            </a:pPr>
            <a:r>
              <a:rPr lang="cs-CZ" sz="2400" dirty="0" smtClean="0"/>
              <a:t>Tel: +420 601 234 556</a:t>
            </a:r>
          </a:p>
          <a:p>
            <a:pPr marL="0" indent="0">
              <a:buNone/>
            </a:pPr>
            <a:r>
              <a:rPr lang="cs-CZ" sz="2400" dirty="0" smtClean="0"/>
              <a:t>E-mail: </a:t>
            </a:r>
            <a:r>
              <a:rPr lang="cs-CZ" sz="2400" dirty="0" smtClean="0">
                <a:hlinkClick r:id="rId3"/>
              </a:rPr>
              <a:t>zukal@soubosonohy.cz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Budova B</a:t>
            </a:r>
            <a:endParaRPr lang="cs-CZ" sz="24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165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Studijní oddělení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sz="2200" b="1" dirty="0" smtClean="0"/>
              <a:t>Studijní referent</a:t>
            </a:r>
          </a:p>
          <a:p>
            <a:pPr marL="0" indent="0">
              <a:buNone/>
            </a:pPr>
            <a:endParaRPr lang="cs-CZ" sz="2200" b="1" dirty="0" smtClean="0"/>
          </a:p>
          <a:p>
            <a:pPr marL="0" indent="0">
              <a:buNone/>
            </a:pPr>
            <a:r>
              <a:rPr lang="cs-CZ" sz="2200" dirty="0" smtClean="0"/>
              <a:t>Ing. Sobotková Ivana</a:t>
            </a:r>
          </a:p>
          <a:p>
            <a:pPr marL="0" indent="0">
              <a:buNone/>
            </a:pPr>
            <a:r>
              <a:rPr lang="cs-CZ" sz="2200" dirty="0" smtClean="0"/>
              <a:t>Tel: </a:t>
            </a:r>
            <a:r>
              <a:rPr lang="cs-CZ" sz="2200" dirty="0"/>
              <a:t> </a:t>
            </a:r>
            <a:r>
              <a:rPr lang="cs-CZ" sz="2200" dirty="0" smtClean="0"/>
              <a:t> 547 120 651</a:t>
            </a:r>
          </a:p>
          <a:p>
            <a:pPr marL="0" indent="0">
              <a:buNone/>
            </a:pPr>
            <a:r>
              <a:rPr lang="cs-CZ" sz="2200" dirty="0"/>
              <a:t> </a:t>
            </a:r>
            <a:r>
              <a:rPr lang="cs-CZ" sz="2200" dirty="0" smtClean="0"/>
              <a:t>      +420 606 060 055</a:t>
            </a:r>
          </a:p>
          <a:p>
            <a:pPr marL="0" indent="0">
              <a:buNone/>
            </a:pPr>
            <a:r>
              <a:rPr lang="cs-CZ" sz="2200" dirty="0" smtClean="0"/>
              <a:t>E-mail: </a:t>
            </a:r>
            <a:r>
              <a:rPr lang="cs-CZ" sz="2200" dirty="0" smtClean="0">
                <a:hlinkClick r:id="rId2"/>
              </a:rPr>
              <a:t>sobotkova@soubosonohy.cz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Budova F-přízemí</a:t>
            </a:r>
            <a:endParaRPr lang="cs-CZ" sz="2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48892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858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Karta ISIC</a:t>
            </a:r>
          </a:p>
          <a:p>
            <a:pPr marL="0" indent="0">
              <a:buNone/>
            </a:pPr>
            <a:endParaRPr lang="cs-CZ" b="1" dirty="0" smtClean="0"/>
          </a:p>
          <a:p>
            <a:r>
              <a:rPr lang="cs-CZ" sz="2200" dirty="0"/>
              <a:t>Povinná</a:t>
            </a:r>
          </a:p>
          <a:p>
            <a:r>
              <a:rPr lang="pl-PL" sz="2200" dirty="0"/>
              <a:t>Cena za pořízení karty </a:t>
            </a:r>
            <a:r>
              <a:rPr lang="pl-PL" sz="2200" b="1" dirty="0"/>
              <a:t>3</a:t>
            </a:r>
            <a:r>
              <a:rPr lang="pl-PL" sz="2200" b="1" dirty="0" smtClean="0"/>
              <a:t>50 </a:t>
            </a:r>
            <a:r>
              <a:rPr lang="pl-PL" sz="2200" b="1" dirty="0"/>
              <a:t>Kč</a:t>
            </a:r>
            <a:endParaRPr lang="pl-PL" sz="2200" dirty="0"/>
          </a:p>
          <a:p>
            <a:r>
              <a:rPr lang="cs-CZ" sz="2200" dirty="0"/>
              <a:t>Prokazování totožnosti žáka ve škole</a:t>
            </a:r>
          </a:p>
          <a:p>
            <a:r>
              <a:rPr lang="cs-CZ" sz="2200" dirty="0"/>
              <a:t>Vstup do budovy, kopírování</a:t>
            </a:r>
          </a:p>
          <a:p>
            <a:r>
              <a:rPr lang="cs-CZ" sz="2200" dirty="0"/>
              <a:t>Objednávání obědů </a:t>
            </a:r>
          </a:p>
          <a:p>
            <a:r>
              <a:rPr lang="pl-PL" sz="2200" dirty="0"/>
              <a:t>Slevy na knihy, koncerty, permanentky, muzea, …</a:t>
            </a:r>
          </a:p>
          <a:p>
            <a:endParaRPr lang="cs-CZ" sz="22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4068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06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Stravování</a:t>
            </a:r>
          </a:p>
          <a:p>
            <a:pPr marL="0" indent="0">
              <a:buNone/>
            </a:pPr>
            <a:r>
              <a:rPr lang="cs-CZ" sz="2200" dirty="0"/>
              <a:t>Kontaktní osoba pro stravování a platby za ubytování</a:t>
            </a:r>
            <a:r>
              <a:rPr lang="cs-CZ" sz="2200" dirty="0" smtClean="0"/>
              <a:t>:</a:t>
            </a:r>
            <a:endParaRPr lang="cs-CZ" sz="2200" dirty="0"/>
          </a:p>
          <a:p>
            <a:pPr marL="0" indent="0">
              <a:buNone/>
            </a:pPr>
            <a:r>
              <a:rPr lang="cs-CZ" sz="2200" b="1" dirty="0"/>
              <a:t>Sobková Hana</a:t>
            </a:r>
            <a:endParaRPr lang="cs-CZ" sz="2200" dirty="0"/>
          </a:p>
          <a:p>
            <a:pPr marL="0" indent="0">
              <a:buNone/>
            </a:pPr>
            <a:r>
              <a:rPr lang="cs-CZ" sz="2200" dirty="0" smtClean="0"/>
              <a:t>Tel: </a:t>
            </a:r>
            <a:r>
              <a:rPr lang="cs-CZ" sz="2200" dirty="0"/>
              <a:t>547 120 631</a:t>
            </a:r>
          </a:p>
          <a:p>
            <a:pPr marL="0" indent="0">
              <a:buNone/>
            </a:pPr>
            <a:r>
              <a:rPr lang="cs-CZ" sz="2200" b="1" u="sng" dirty="0" smtClean="0">
                <a:hlinkClick r:id="rId2"/>
              </a:rPr>
              <a:t>sobkova@soubosonohy.cz</a:t>
            </a:r>
            <a:endParaRPr lang="cs-CZ" sz="2200" b="1" u="sng" dirty="0" smtClean="0"/>
          </a:p>
          <a:p>
            <a:pPr marL="0" indent="0">
              <a:buNone/>
            </a:pPr>
            <a:r>
              <a:rPr lang="cs-CZ" sz="2200" dirty="0" smtClean="0"/>
              <a:t>Budova A-přízemí</a:t>
            </a:r>
          </a:p>
          <a:p>
            <a:pPr marL="0" indent="0">
              <a:buNone/>
            </a:pPr>
            <a:endParaRPr lang="cs-CZ" sz="2200" b="1" dirty="0"/>
          </a:p>
          <a:p>
            <a:r>
              <a:rPr lang="cs-CZ" sz="2200" i="1" dirty="0"/>
              <a:t>Po až Čt 7.00 – 14.00 hod.</a:t>
            </a:r>
            <a:endParaRPr lang="cs-CZ" sz="2200" dirty="0"/>
          </a:p>
          <a:p>
            <a:r>
              <a:rPr lang="cs-CZ" sz="2200" i="1" dirty="0"/>
              <a:t>Pá – pokladna </a:t>
            </a:r>
            <a:r>
              <a:rPr lang="cs-CZ" sz="2200" i="1" dirty="0" smtClean="0"/>
              <a:t>uzavřena</a:t>
            </a:r>
          </a:p>
          <a:p>
            <a:r>
              <a:rPr lang="cs-CZ" sz="2200" dirty="0"/>
              <a:t>Přihlášky ke stravování k dispozici</a:t>
            </a:r>
          </a:p>
          <a:p>
            <a:pPr marL="0" indent="0">
              <a:buNone/>
            </a:pPr>
            <a:r>
              <a:rPr lang="cs-CZ" sz="2200" dirty="0" smtClean="0"/>
              <a:t>     na </a:t>
            </a:r>
            <a:r>
              <a:rPr lang="cs-CZ" sz="2200" dirty="0"/>
              <a:t>stránkách školy </a:t>
            </a:r>
            <a:r>
              <a:rPr lang="cs-CZ" sz="2200" dirty="0" smtClean="0"/>
              <a:t>www.soubosonohy.cz</a:t>
            </a:r>
            <a:endParaRPr lang="cs-CZ" sz="2200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385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741</TotalTime>
  <Words>775</Words>
  <Application>Microsoft Office PowerPoint</Application>
  <PresentationFormat>Předvádění na obrazovce (4:3)</PresentationFormat>
  <Paragraphs>186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Arial</vt:lpstr>
      <vt:lpstr>Calibri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Střední škola stavebních řemesel, Brno – Bosonohy příspěvková organizace</dc:title>
  <dc:creator>Učitel</dc:creator>
  <cp:lastModifiedBy>Francová Eva</cp:lastModifiedBy>
  <cp:revision>65</cp:revision>
  <dcterms:created xsi:type="dcterms:W3CDTF">2022-06-16T04:13:21Z</dcterms:created>
  <dcterms:modified xsi:type="dcterms:W3CDTF">2023-07-24T11:30:08Z</dcterms:modified>
</cp:coreProperties>
</file>